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6" r:id="rId3"/>
    <p:sldId id="258" r:id="rId4"/>
    <p:sldId id="277" r:id="rId5"/>
    <p:sldId id="284" r:id="rId6"/>
    <p:sldId id="278" r:id="rId7"/>
    <p:sldId id="283" r:id="rId8"/>
    <p:sldId id="279" r:id="rId9"/>
    <p:sldId id="281" r:id="rId10"/>
    <p:sldId id="282" r:id="rId11"/>
    <p:sldId id="280" r:id="rId12"/>
    <p:sldId id="285" r:id="rId13"/>
    <p:sldId id="286" r:id="rId14"/>
    <p:sldId id="287" r:id="rId15"/>
    <p:sldId id="288" r:id="rId16"/>
    <p:sldId id="289" r:id="rId17"/>
    <p:sldId id="290" r:id="rId18"/>
    <p:sldId id="291" r:id="rId19"/>
    <p:sldId id="292" r:id="rId20"/>
    <p:sldId id="293" r:id="rId21"/>
    <p:sldId id="294" r:id="rId22"/>
    <p:sldId id="295" r:id="rId23"/>
    <p:sldId id="297" r:id="rId24"/>
    <p:sldId id="296" r:id="rId25"/>
    <p:sldId id="298" r:id="rId26"/>
    <p:sldId id="299" r:id="rId27"/>
    <p:sldId id="300" r:id="rId28"/>
    <p:sldId id="302" r:id="rId29"/>
    <p:sldId id="303" r:id="rId30"/>
    <p:sldId id="304" r:id="rId31"/>
    <p:sldId id="306" r:id="rId32"/>
    <p:sldId id="307" r:id="rId33"/>
    <p:sldId id="305" r:id="rId34"/>
    <p:sldId id="308" r:id="rId35"/>
    <p:sldId id="309" r:id="rId36"/>
    <p:sldId id="271" r:id="rId37"/>
    <p:sldId id="272"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80" d="100"/>
          <a:sy n="80" d="100"/>
        </p:scale>
        <p:origin x="1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et Page" userId="832e54a3-b1e9-44b9-a249-c3090f1e5d2f" providerId="ADAL" clId="{BF67FF39-6AC0-4778-9B53-74D71CE23B32}"/>
    <pc:docChg chg="custSel delSld modSld">
      <pc:chgData name="Harriet Page" userId="832e54a3-b1e9-44b9-a249-c3090f1e5d2f" providerId="ADAL" clId="{BF67FF39-6AC0-4778-9B53-74D71CE23B32}" dt="2022-06-23T14:38:50.835" v="21" actId="47"/>
      <pc:docMkLst>
        <pc:docMk/>
      </pc:docMkLst>
      <pc:sldChg chg="addSp delSp modSp mod">
        <pc:chgData name="Harriet Page" userId="832e54a3-b1e9-44b9-a249-c3090f1e5d2f" providerId="ADAL" clId="{BF67FF39-6AC0-4778-9B53-74D71CE23B32}" dt="2022-06-23T14:38:39.776" v="20" actId="14100"/>
        <pc:sldMkLst>
          <pc:docMk/>
          <pc:sldMk cId="997923739" sldId="271"/>
        </pc:sldMkLst>
        <pc:spChg chg="mod">
          <ac:chgData name="Harriet Page" userId="832e54a3-b1e9-44b9-a249-c3090f1e5d2f" providerId="ADAL" clId="{BF67FF39-6AC0-4778-9B53-74D71CE23B32}" dt="2022-06-23T14:38:34.042" v="16" actId="20577"/>
          <ac:spMkLst>
            <pc:docMk/>
            <pc:sldMk cId="997923739" sldId="271"/>
            <ac:spMk id="3" creationId="{00000000-0000-0000-0000-000000000000}"/>
          </ac:spMkLst>
        </pc:spChg>
        <pc:picChg chg="del">
          <ac:chgData name="Harriet Page" userId="832e54a3-b1e9-44b9-a249-c3090f1e5d2f" providerId="ADAL" clId="{BF67FF39-6AC0-4778-9B53-74D71CE23B32}" dt="2022-06-23T14:37:23.598" v="0" actId="478"/>
          <ac:picMkLst>
            <pc:docMk/>
            <pc:sldMk cId="997923739" sldId="271"/>
            <ac:picMk id="4" creationId="{00000000-0000-0000-0000-000000000000}"/>
          </ac:picMkLst>
        </pc:picChg>
        <pc:picChg chg="add mod">
          <ac:chgData name="Harriet Page" userId="832e54a3-b1e9-44b9-a249-c3090f1e5d2f" providerId="ADAL" clId="{BF67FF39-6AC0-4778-9B53-74D71CE23B32}" dt="2022-06-23T14:38:39.776" v="20" actId="14100"/>
          <ac:picMkLst>
            <pc:docMk/>
            <pc:sldMk cId="997923739" sldId="271"/>
            <ac:picMk id="6" creationId="{1F25F7B2-9B6D-4EF2-8F62-5A966B4425F6}"/>
          </ac:picMkLst>
        </pc:picChg>
      </pc:sldChg>
      <pc:sldChg chg="del">
        <pc:chgData name="Harriet Page" userId="832e54a3-b1e9-44b9-a249-c3090f1e5d2f" providerId="ADAL" clId="{BF67FF39-6AC0-4778-9B53-74D71CE23B32}" dt="2022-06-23T14:38:50.835" v="21" actId="47"/>
        <pc:sldMkLst>
          <pc:docMk/>
          <pc:sldMk cId="1820717321" sldId="27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9020F97-08EC-4177-AA16-67D3B650E979}"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389654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020F97-08EC-4177-AA16-67D3B650E979}"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134322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020F97-08EC-4177-AA16-67D3B650E979}"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33371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9020F97-08EC-4177-AA16-67D3B650E979}"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1032939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020F97-08EC-4177-AA16-67D3B650E979}" type="datetimeFigureOut">
              <a:rPr lang="en-GB" smtClean="0"/>
              <a:t>23/06/2022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410137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9020F97-08EC-4177-AA16-67D3B650E979}" type="datetimeFigureOut">
              <a:rPr lang="en-GB" smtClean="0"/>
              <a:t>23/06/2022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171415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9020F97-08EC-4177-AA16-67D3B650E979}" type="datetimeFigureOut">
              <a:rPr lang="en-GB" smtClean="0"/>
              <a:t>23/06/2022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299473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9020F97-08EC-4177-AA16-67D3B650E979}" type="datetimeFigureOut">
              <a:rPr lang="en-GB" smtClean="0"/>
              <a:t>23/06/2022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183102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20F97-08EC-4177-AA16-67D3B650E979}" type="datetimeFigureOut">
              <a:rPr lang="en-GB" smtClean="0"/>
              <a:t>23/06/2022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96282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0F97-08EC-4177-AA16-67D3B650E979}" type="datetimeFigureOut">
              <a:rPr lang="en-GB" smtClean="0"/>
              <a:t>23/06/2022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2089744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020F97-08EC-4177-AA16-67D3B650E979}" type="datetimeFigureOut">
              <a:rPr lang="en-GB" smtClean="0"/>
              <a:t>23/06/2022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91966A2-0176-4FCB-8229-0EC045DE1420}" type="slidenum">
              <a:rPr lang="en-GB" smtClean="0"/>
              <a:t>‹#›</a:t>
            </a:fld>
            <a:endParaRPr lang="en-GB"/>
          </a:p>
        </p:txBody>
      </p:sp>
    </p:spTree>
    <p:extLst>
      <p:ext uri="{BB962C8B-B14F-4D97-AF65-F5344CB8AC3E}">
        <p14:creationId xmlns:p14="http://schemas.microsoft.com/office/powerpoint/2010/main" val="958582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20F97-08EC-4177-AA16-67D3B650E979}" type="datetimeFigureOut">
              <a:rPr lang="en-GB" smtClean="0"/>
              <a:t>23/06/2022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966A2-0176-4FCB-8229-0EC045DE1420}" type="slidenum">
              <a:rPr lang="en-GB" smtClean="0"/>
              <a:t>‹#›</a:t>
            </a:fld>
            <a:endParaRPr lang="en-GB"/>
          </a:p>
        </p:txBody>
      </p:sp>
    </p:spTree>
    <p:extLst>
      <p:ext uri="{BB962C8B-B14F-4D97-AF65-F5344CB8AC3E}">
        <p14:creationId xmlns:p14="http://schemas.microsoft.com/office/powerpoint/2010/main" val="3053929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98" y="272761"/>
            <a:ext cx="11776366" cy="1066512"/>
          </a:xfrm>
          <a:ln/>
        </p:spPr>
        <p:style>
          <a:lnRef idx="0">
            <a:schemeClr val="accent1"/>
          </a:lnRef>
          <a:fillRef idx="3">
            <a:schemeClr val="accent1"/>
          </a:fillRef>
          <a:effectRef idx="3">
            <a:schemeClr val="accent1"/>
          </a:effectRef>
          <a:fontRef idx="minor">
            <a:schemeClr val="lt1"/>
          </a:fontRef>
        </p:style>
        <p:txBody>
          <a:bodyPr>
            <a:noAutofit/>
          </a:bodyPr>
          <a:lstStyle/>
          <a:p>
            <a:r>
              <a:rPr lang="en-GB" sz="6000" b="1" dirty="0"/>
              <a:t>Project Analysis feedback </a:t>
            </a:r>
          </a:p>
        </p:txBody>
      </p:sp>
      <p:sp>
        <p:nvSpPr>
          <p:cNvPr id="4" name="Content Placeholder 3"/>
          <p:cNvSpPr>
            <a:spLocks noGrp="1"/>
          </p:cNvSpPr>
          <p:nvPr>
            <p:ph idx="1"/>
          </p:nvPr>
        </p:nvSpPr>
        <p:spPr>
          <a:xfrm>
            <a:off x="203198" y="1459345"/>
            <a:ext cx="5227784" cy="264686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0" indent="0">
              <a:buNone/>
            </a:pPr>
            <a:r>
              <a:rPr lang="en-GB" sz="2800" b="1" u="sng" dirty="0"/>
              <a:t>W</a:t>
            </a:r>
            <a:r>
              <a:rPr lang="en-GB" sz="2800" b="1" dirty="0"/>
              <a:t>hat </a:t>
            </a:r>
            <a:r>
              <a:rPr lang="en-GB" sz="2800" b="1" u="sng" dirty="0"/>
              <a:t>W</a:t>
            </a:r>
            <a:r>
              <a:rPr lang="en-GB" sz="2800" b="1" dirty="0"/>
              <a:t>ent </a:t>
            </a:r>
            <a:r>
              <a:rPr lang="en-GB" sz="2800" b="1" u="sng" dirty="0"/>
              <a:t>W</a:t>
            </a:r>
            <a:r>
              <a:rPr lang="en-GB" sz="2800" b="1" dirty="0"/>
              <a:t>ell</a:t>
            </a:r>
          </a:p>
          <a:p>
            <a:pPr marL="0" indent="0">
              <a:buNone/>
            </a:pPr>
            <a:r>
              <a:rPr lang="en-GB" sz="1400" b="1" dirty="0"/>
              <a:t>Gathering stakeholder information </a:t>
            </a:r>
          </a:p>
          <a:p>
            <a:pPr marL="0" indent="0">
              <a:buNone/>
            </a:pPr>
            <a:r>
              <a:rPr lang="en-GB" sz="1400" dirty="0"/>
              <a:t>Lots of students really described and justified in detail how their proposed stakeholders would make sure of their project.</a:t>
            </a:r>
          </a:p>
          <a:p>
            <a:pPr marL="0" indent="0">
              <a:buNone/>
            </a:pPr>
            <a:endParaRPr lang="en-GB" sz="1400" dirty="0"/>
          </a:p>
          <a:p>
            <a:pPr marL="0" indent="0">
              <a:buNone/>
            </a:pPr>
            <a:r>
              <a:rPr lang="en-GB" sz="1400" b="1" dirty="0"/>
              <a:t>Computational methods </a:t>
            </a:r>
          </a:p>
          <a:p>
            <a:pPr marL="0" indent="0">
              <a:buNone/>
            </a:pPr>
            <a:r>
              <a:rPr lang="en-GB" sz="1400" dirty="0"/>
              <a:t>Discussing Computational methods and applying to the project.  </a:t>
            </a:r>
          </a:p>
          <a:p>
            <a:pPr marL="0" indent="0">
              <a:buNone/>
            </a:pPr>
            <a:endParaRPr lang="en-GB" sz="1600" b="1" dirty="0"/>
          </a:p>
        </p:txBody>
      </p:sp>
      <p:sp>
        <p:nvSpPr>
          <p:cNvPr id="5" name="Rectangle 4"/>
          <p:cNvSpPr/>
          <p:nvPr/>
        </p:nvSpPr>
        <p:spPr>
          <a:xfrm>
            <a:off x="203198" y="4348018"/>
            <a:ext cx="5338620" cy="223750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sng" strike="noStrike" kern="1200" cap="none" spc="0" normalizeH="0" baseline="0" noProof="0" dirty="0">
                <a:ln>
                  <a:noFill/>
                </a:ln>
                <a:solidFill>
                  <a:prstClr val="white"/>
                </a:solidFill>
                <a:effectLst/>
                <a:uLnTx/>
                <a:uFillTx/>
                <a:latin typeface="Calibri" panose="020F0502020204030204"/>
                <a:ea typeface="+mn-ea"/>
                <a:cs typeface="+mn-cs"/>
              </a:rPr>
              <a:t>Even Better If</a:t>
            </a:r>
            <a:endParaRPr lang="en-GB" sz="1400" dirty="0">
              <a:solidFill>
                <a:prstClr val="white"/>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prstClr val="white"/>
                </a:solidFill>
                <a:effectLst/>
                <a:uLnTx/>
                <a:uFillTx/>
                <a:latin typeface="Calibri" panose="020F0502020204030204"/>
                <a:ea typeface="+mn-ea"/>
                <a:cs typeface="+mn-cs"/>
              </a:rPr>
              <a:t>Justification</a:t>
            </a:r>
            <a:r>
              <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Is always an issue when writing the project. Why have you chosen to do it this way. Refer to research and stakeholder interviews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solidFill>
                  <a:prstClr val="white"/>
                </a:solidFill>
                <a:latin typeface="Calibri" panose="020F0502020204030204"/>
              </a:rPr>
              <a:t>Research</a:t>
            </a:r>
            <a:r>
              <a:rPr lang="en-GB" sz="1400" b="1" dirty="0">
                <a:solidFill>
                  <a:prstClr val="white"/>
                </a:solidFill>
                <a:latin typeface="Calibri" panose="020F0502020204030204"/>
              </a:rPr>
              <a:t> </a:t>
            </a:r>
            <a:r>
              <a:rPr lang="en-GB" sz="1400" dirty="0">
                <a:solidFill>
                  <a:prstClr val="white"/>
                </a:solidFill>
                <a:latin typeface="Calibri" panose="020F0502020204030204"/>
              </a:rPr>
              <a:t>Some students only researched one game/similar solution. The mark scheme says solutions! Also need to use that research to inform choices to your project. </a:t>
            </a:r>
            <a:endParaRPr kumimoji="0" lang="en-GB" sz="160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5934364" y="1459345"/>
            <a:ext cx="5541818" cy="512589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Points to consider!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Act on feedback provided – </a:t>
            </a:r>
            <a:r>
              <a:rPr kumimoji="0" lang="en-GB"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Make sure to amend your project and re-submit your work if necessary for checking to make sure you are now hitting the higher bounds of the mark scheme. If you do it now, it will save you time in the long run.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Unity coding – </a:t>
            </a:r>
            <a:r>
              <a:rPr kumimoji="0" lang="en-GB"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Unity can provide a lot of code for you, please be aware of this.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Multi-player/AI – </a:t>
            </a:r>
            <a:r>
              <a:rPr kumimoji="0" lang="en-GB"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Make sure that your game is either multiplayer or against the PC in some way. Multi-player is easier!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Always look at the higher band on the mark sheet – </a:t>
            </a:r>
            <a:r>
              <a:rPr kumimoji="0" lang="en-GB"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Aim high, always look at the top band and make sure your work meets the requirements.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Use the example projects from previous students but… </a:t>
            </a:r>
            <a:r>
              <a:rPr kumimoji="0" lang="en-GB"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don’t copy them. </a:t>
            </a:r>
            <a:endParaRPr kumimoji="0" lang="en-GB" sz="24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Please use headings in word.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If you change your idea, do not start again, </a:t>
            </a:r>
            <a:r>
              <a:rPr kumimoji="0" lang="en-GB" sz="1600" i="0" u="none" strike="noStrike" kern="1200" cap="none" spc="0" normalizeH="0" baseline="0" noProof="0" dirty="0">
                <a:ln>
                  <a:noFill/>
                </a:ln>
                <a:solidFill>
                  <a:sysClr val="windowText" lastClr="000000"/>
                </a:solidFill>
                <a:effectLst/>
                <a:uLnTx/>
                <a:uFillTx/>
                <a:latin typeface="Calibri" panose="020F0502020204030204"/>
                <a:ea typeface="+mn-ea"/>
                <a:cs typeface="+mn-cs"/>
              </a:rPr>
              <a:t>just mention why you have done it </a:t>
            </a:r>
            <a:endParaRPr kumimoji="0" lang="en-GB" sz="180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custDataLst>
      <p:tags r:id="rId1"/>
    </p:custDataLst>
    <p:extLst>
      <p:ext uri="{BB962C8B-B14F-4D97-AF65-F5344CB8AC3E}">
        <p14:creationId xmlns:p14="http://schemas.microsoft.com/office/powerpoint/2010/main" val="2898729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919162" y="23812"/>
            <a:ext cx="10353675" cy="6810375"/>
          </a:xfrm>
          <a:prstGeom prst="rect">
            <a:avLst/>
          </a:prstGeom>
        </p:spPr>
      </p:pic>
      <p:sp>
        <p:nvSpPr>
          <p:cNvPr id="5" name="Oval 4"/>
          <p:cNvSpPr/>
          <p:nvPr/>
        </p:nvSpPr>
        <p:spPr>
          <a:xfrm>
            <a:off x="6160655" y="1366982"/>
            <a:ext cx="4553527" cy="304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Can be found on Firefly-&gt; Faculties -&gt; Technologies -&gt; Computing -&gt; KS5 - &gt;OCR H446 – Component 3 –Project </a:t>
            </a:r>
          </a:p>
        </p:txBody>
      </p:sp>
    </p:spTree>
    <p:custDataLst>
      <p:tags r:id="rId1"/>
    </p:custDataLst>
    <p:extLst>
      <p:ext uri="{BB962C8B-B14F-4D97-AF65-F5344CB8AC3E}">
        <p14:creationId xmlns:p14="http://schemas.microsoft.com/office/powerpoint/2010/main" val="1922212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56146" y="104053"/>
            <a:ext cx="9715500" cy="6453765"/>
          </a:xfrm>
          <a:prstGeom prst="rect">
            <a:avLst/>
          </a:prstGeom>
        </p:spPr>
      </p:pic>
    </p:spTree>
    <p:custDataLst>
      <p:tags r:id="rId1"/>
    </p:custDataLst>
    <p:extLst>
      <p:ext uri="{BB962C8B-B14F-4D97-AF65-F5344CB8AC3E}">
        <p14:creationId xmlns:p14="http://schemas.microsoft.com/office/powerpoint/2010/main" val="370266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28391" y="180109"/>
            <a:ext cx="7248525" cy="6677891"/>
          </a:xfrm>
          <a:prstGeom prst="rect">
            <a:avLst/>
          </a:prstGeom>
        </p:spPr>
      </p:pic>
    </p:spTree>
    <p:custDataLst>
      <p:tags r:id="rId1"/>
    </p:custDataLst>
    <p:extLst>
      <p:ext uri="{BB962C8B-B14F-4D97-AF65-F5344CB8AC3E}">
        <p14:creationId xmlns:p14="http://schemas.microsoft.com/office/powerpoint/2010/main" val="3282369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33762" y="95250"/>
            <a:ext cx="5324475" cy="6667500"/>
          </a:xfrm>
          <a:prstGeom prst="rect">
            <a:avLst/>
          </a:prstGeom>
        </p:spPr>
      </p:pic>
    </p:spTree>
    <p:custDataLst>
      <p:tags r:id="rId1"/>
    </p:custDataLst>
    <p:extLst>
      <p:ext uri="{BB962C8B-B14F-4D97-AF65-F5344CB8AC3E}">
        <p14:creationId xmlns:p14="http://schemas.microsoft.com/office/powerpoint/2010/main" val="3814317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67200" y="122346"/>
            <a:ext cx="2933844" cy="6735654"/>
          </a:xfrm>
          <a:prstGeom prst="rect">
            <a:avLst/>
          </a:prstGeom>
        </p:spPr>
      </p:pic>
    </p:spTree>
    <p:custDataLst>
      <p:tags r:id="rId1"/>
    </p:custDataLst>
    <p:extLst>
      <p:ext uri="{BB962C8B-B14F-4D97-AF65-F5344CB8AC3E}">
        <p14:creationId xmlns:p14="http://schemas.microsoft.com/office/powerpoint/2010/main" val="43097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52700" y="0"/>
            <a:ext cx="7086600" cy="6751782"/>
          </a:xfrm>
          <a:prstGeom prst="rect">
            <a:avLst/>
          </a:prstGeom>
        </p:spPr>
      </p:pic>
    </p:spTree>
    <p:custDataLst>
      <p:tags r:id="rId1"/>
    </p:custDataLst>
    <p:extLst>
      <p:ext uri="{BB962C8B-B14F-4D97-AF65-F5344CB8AC3E}">
        <p14:creationId xmlns:p14="http://schemas.microsoft.com/office/powerpoint/2010/main" val="136006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5235" y="521710"/>
            <a:ext cx="2733675" cy="5648325"/>
          </a:xfrm>
          <a:prstGeom prst="rect">
            <a:avLst/>
          </a:prstGeom>
        </p:spPr>
      </p:pic>
      <p:pic>
        <p:nvPicPr>
          <p:cNvPr id="5" name="Picture 4"/>
          <p:cNvPicPr>
            <a:picLocks noChangeAspect="1"/>
          </p:cNvPicPr>
          <p:nvPr/>
        </p:nvPicPr>
        <p:blipFill>
          <a:blip r:embed="rId4"/>
          <a:stretch>
            <a:fillRect/>
          </a:stretch>
        </p:blipFill>
        <p:spPr>
          <a:xfrm>
            <a:off x="5209741" y="0"/>
            <a:ext cx="5153025" cy="6905625"/>
          </a:xfrm>
          <a:prstGeom prst="rect">
            <a:avLst/>
          </a:prstGeom>
        </p:spPr>
      </p:pic>
    </p:spTree>
    <p:custDataLst>
      <p:tags r:id="rId1"/>
    </p:custDataLst>
    <p:extLst>
      <p:ext uri="{BB962C8B-B14F-4D97-AF65-F5344CB8AC3E}">
        <p14:creationId xmlns:p14="http://schemas.microsoft.com/office/powerpoint/2010/main" val="1368425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052946" y="3657599"/>
            <a:ext cx="107049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Should include detailed examples of the what the usability features will look like.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should be labelled with features and an explanation of </a:t>
            </a:r>
            <a:r>
              <a:rPr lang="en-GB" b="1" dirty="0"/>
              <a:t>WHY </a:t>
            </a:r>
            <a:r>
              <a:rPr lang="en-GB" dirty="0"/>
              <a:t>they are going to be included and </a:t>
            </a:r>
            <a:r>
              <a:rPr lang="en-GB" b="1" dirty="0"/>
              <a:t>WHY </a:t>
            </a:r>
            <a:r>
              <a:rPr lang="en-GB" dirty="0"/>
              <a:t>you have chosen for them to look that way.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can be done in paint, Photoshop or even on paper. </a:t>
            </a:r>
          </a:p>
        </p:txBody>
      </p:sp>
      <p:pic>
        <p:nvPicPr>
          <p:cNvPr id="3" name="Picture 2"/>
          <p:cNvPicPr>
            <a:picLocks noChangeAspect="1"/>
          </p:cNvPicPr>
          <p:nvPr/>
        </p:nvPicPr>
        <p:blipFill>
          <a:blip r:embed="rId3"/>
          <a:stretch>
            <a:fillRect/>
          </a:stretch>
        </p:blipFill>
        <p:spPr>
          <a:xfrm>
            <a:off x="1614921" y="1866033"/>
            <a:ext cx="8661110" cy="1052658"/>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157266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175491" y="147782"/>
            <a:ext cx="5619750" cy="6382327"/>
          </a:xfrm>
          <a:prstGeom prst="rect">
            <a:avLst/>
          </a:prstGeom>
        </p:spPr>
      </p:pic>
      <p:pic>
        <p:nvPicPr>
          <p:cNvPr id="5" name="Picture 4"/>
          <p:cNvPicPr>
            <a:picLocks noChangeAspect="1"/>
          </p:cNvPicPr>
          <p:nvPr/>
        </p:nvPicPr>
        <p:blipFill>
          <a:blip r:embed="rId4"/>
          <a:stretch>
            <a:fillRect/>
          </a:stretch>
        </p:blipFill>
        <p:spPr>
          <a:xfrm>
            <a:off x="5593339" y="79087"/>
            <a:ext cx="6257925" cy="6778913"/>
          </a:xfrm>
          <a:prstGeom prst="rect">
            <a:avLst/>
          </a:prstGeom>
        </p:spPr>
      </p:pic>
    </p:spTree>
    <p:custDataLst>
      <p:tags r:id="rId1"/>
    </p:custDataLst>
    <p:extLst>
      <p:ext uri="{BB962C8B-B14F-4D97-AF65-F5344CB8AC3E}">
        <p14:creationId xmlns:p14="http://schemas.microsoft.com/office/powerpoint/2010/main" val="404537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685800" y="0"/>
            <a:ext cx="10820400" cy="6622473"/>
          </a:xfrm>
          <a:prstGeom prst="rect">
            <a:avLst/>
          </a:prstGeom>
        </p:spPr>
      </p:pic>
    </p:spTree>
    <p:custDataLst>
      <p:tags r:id="rId1"/>
    </p:custDataLst>
    <p:extLst>
      <p:ext uri="{BB962C8B-B14F-4D97-AF65-F5344CB8AC3E}">
        <p14:creationId xmlns:p14="http://schemas.microsoft.com/office/powerpoint/2010/main" val="387796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a:xfrm>
            <a:off x="1100138" y="1706563"/>
            <a:ext cx="10082373" cy="4559466"/>
          </a:xfrm>
        </p:spPr>
        <p:txBody>
          <a:bodyPr/>
          <a:lstStyle/>
          <a:p>
            <a:endParaRPr lang="en-GB"/>
          </a:p>
        </p:txBody>
      </p:sp>
      <p:pic>
        <p:nvPicPr>
          <p:cNvPr id="5" name="Picture 4"/>
          <p:cNvPicPr>
            <a:picLocks noChangeAspect="1"/>
          </p:cNvPicPr>
          <p:nvPr/>
        </p:nvPicPr>
        <p:blipFill>
          <a:blip r:embed="rId3"/>
          <a:stretch>
            <a:fillRect/>
          </a:stretch>
        </p:blipFill>
        <p:spPr>
          <a:xfrm>
            <a:off x="1" y="0"/>
            <a:ext cx="12192000" cy="6936509"/>
          </a:xfrm>
          <a:prstGeom prst="rect">
            <a:avLst/>
          </a:prstGeom>
        </p:spPr>
      </p:pic>
    </p:spTree>
    <p:custDataLst>
      <p:tags r:id="rId1"/>
    </p:custDataLst>
    <p:extLst>
      <p:ext uri="{BB962C8B-B14F-4D97-AF65-F5344CB8AC3E}">
        <p14:creationId xmlns:p14="http://schemas.microsoft.com/office/powerpoint/2010/main" val="1670324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04292" y="214312"/>
            <a:ext cx="7656944" cy="6643688"/>
          </a:xfrm>
          <a:prstGeom prst="rect">
            <a:avLst/>
          </a:prstGeom>
        </p:spPr>
      </p:pic>
    </p:spTree>
    <p:custDataLst>
      <p:tags r:id="rId1"/>
    </p:custDataLst>
    <p:extLst>
      <p:ext uri="{BB962C8B-B14F-4D97-AF65-F5344CB8AC3E}">
        <p14:creationId xmlns:p14="http://schemas.microsoft.com/office/powerpoint/2010/main" val="259167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1847250" y="126133"/>
            <a:ext cx="7463147" cy="6602557"/>
          </a:xfrm>
          <a:prstGeom prst="rect">
            <a:avLst/>
          </a:prstGeom>
        </p:spPr>
      </p:pic>
    </p:spTree>
    <p:custDataLst>
      <p:tags r:id="rId1"/>
    </p:custDataLst>
    <p:extLst>
      <p:ext uri="{BB962C8B-B14F-4D97-AF65-F5344CB8AC3E}">
        <p14:creationId xmlns:p14="http://schemas.microsoft.com/office/powerpoint/2010/main" val="3235233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24187" y="47625"/>
            <a:ext cx="6143625" cy="6762750"/>
          </a:xfrm>
          <a:prstGeom prst="rect">
            <a:avLst/>
          </a:prstGeom>
        </p:spPr>
      </p:pic>
    </p:spTree>
    <p:custDataLst>
      <p:tags r:id="rId1"/>
    </p:custDataLst>
    <p:extLst>
      <p:ext uri="{BB962C8B-B14F-4D97-AF65-F5344CB8AC3E}">
        <p14:creationId xmlns:p14="http://schemas.microsoft.com/office/powerpoint/2010/main" val="4278369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080655" y="3906981"/>
            <a:ext cx="10704945" cy="1477328"/>
          </a:xfrm>
          <a:prstGeom prst="rect">
            <a:avLst/>
          </a:prstGeom>
          <a:noFill/>
        </p:spPr>
        <p:txBody>
          <a:bodyPr wrap="square" rtlCol="0">
            <a:spAutoFit/>
          </a:bodyPr>
          <a:lstStyle/>
          <a:p>
            <a:pPr marL="285750" indent="-285750">
              <a:buFont typeface="Arial" panose="020B0604020202020204" pitchFamily="34" charset="0"/>
              <a:buChar char="•"/>
            </a:pPr>
            <a:r>
              <a:rPr lang="en-GB" dirty="0"/>
              <a:t>Data structures/classes and key variables should be identified.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Your decision to include these should be justified and explained.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Not every class and variable needs to be identified but at this point you should have an idea of the key ones. </a:t>
            </a:r>
          </a:p>
        </p:txBody>
      </p:sp>
      <p:pic>
        <p:nvPicPr>
          <p:cNvPr id="4" name="Picture 3"/>
          <p:cNvPicPr>
            <a:picLocks noChangeAspect="1"/>
          </p:cNvPicPr>
          <p:nvPr/>
        </p:nvPicPr>
        <p:blipFill>
          <a:blip r:embed="rId3"/>
          <a:stretch>
            <a:fillRect/>
          </a:stretch>
        </p:blipFill>
        <p:spPr>
          <a:xfrm>
            <a:off x="2936298" y="1718107"/>
            <a:ext cx="6153150" cy="1514475"/>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341842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3"/>
          <a:stretch>
            <a:fillRect/>
          </a:stretch>
        </p:blipFill>
        <p:spPr>
          <a:xfrm>
            <a:off x="107373" y="85798"/>
            <a:ext cx="5842107" cy="3344718"/>
          </a:xfrm>
          <a:prstGeom prst="rect">
            <a:avLst/>
          </a:prstGeom>
        </p:spPr>
      </p:pic>
      <p:pic>
        <p:nvPicPr>
          <p:cNvPr id="5" name="Picture 4"/>
          <p:cNvPicPr>
            <a:picLocks noChangeAspect="1"/>
          </p:cNvPicPr>
          <p:nvPr/>
        </p:nvPicPr>
        <p:blipFill>
          <a:blip r:embed="rId4"/>
          <a:stretch>
            <a:fillRect/>
          </a:stretch>
        </p:blipFill>
        <p:spPr>
          <a:xfrm>
            <a:off x="5709516" y="646546"/>
            <a:ext cx="6242338" cy="4758884"/>
          </a:xfrm>
          <a:prstGeom prst="rect">
            <a:avLst/>
          </a:prstGeom>
        </p:spPr>
      </p:pic>
      <p:pic>
        <p:nvPicPr>
          <p:cNvPr id="6" name="Picture 5"/>
          <p:cNvPicPr>
            <a:picLocks noChangeAspect="1"/>
          </p:cNvPicPr>
          <p:nvPr/>
        </p:nvPicPr>
        <p:blipFill>
          <a:blip r:embed="rId5"/>
          <a:stretch>
            <a:fillRect/>
          </a:stretch>
        </p:blipFill>
        <p:spPr>
          <a:xfrm>
            <a:off x="210127" y="3430516"/>
            <a:ext cx="7127009" cy="3382432"/>
          </a:xfrm>
          <a:prstGeom prst="rect">
            <a:avLst/>
          </a:prstGeom>
        </p:spPr>
      </p:pic>
    </p:spTree>
    <p:custDataLst>
      <p:tags r:id="rId1"/>
    </p:custDataLst>
    <p:extLst>
      <p:ext uri="{BB962C8B-B14F-4D97-AF65-F5344CB8AC3E}">
        <p14:creationId xmlns:p14="http://schemas.microsoft.com/office/powerpoint/2010/main" val="3465206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3"/>
          <a:stretch>
            <a:fillRect/>
          </a:stretch>
        </p:blipFill>
        <p:spPr>
          <a:xfrm>
            <a:off x="623805" y="231053"/>
            <a:ext cx="5920509" cy="5310909"/>
          </a:xfrm>
          <a:prstGeom prst="rect">
            <a:avLst/>
          </a:prstGeom>
        </p:spPr>
      </p:pic>
      <p:pic>
        <p:nvPicPr>
          <p:cNvPr id="5" name="Picture 4"/>
          <p:cNvPicPr>
            <a:picLocks noChangeAspect="1"/>
          </p:cNvPicPr>
          <p:nvPr/>
        </p:nvPicPr>
        <p:blipFill>
          <a:blip r:embed="rId4"/>
          <a:stretch>
            <a:fillRect/>
          </a:stretch>
        </p:blipFill>
        <p:spPr>
          <a:xfrm>
            <a:off x="6544314" y="0"/>
            <a:ext cx="5647686" cy="5773016"/>
          </a:xfrm>
          <a:prstGeom prst="rect">
            <a:avLst/>
          </a:prstGeom>
        </p:spPr>
      </p:pic>
    </p:spTree>
    <p:custDataLst>
      <p:tags r:id="rId1"/>
    </p:custDataLst>
    <p:extLst>
      <p:ext uri="{BB962C8B-B14F-4D97-AF65-F5344CB8AC3E}">
        <p14:creationId xmlns:p14="http://schemas.microsoft.com/office/powerpoint/2010/main" val="706543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1956954" y="379124"/>
            <a:ext cx="7391400" cy="6132512"/>
          </a:xfrm>
          <a:prstGeom prst="rect">
            <a:avLst/>
          </a:prstGeom>
        </p:spPr>
      </p:pic>
    </p:spTree>
    <p:custDataLst>
      <p:tags r:id="rId1"/>
    </p:custDataLst>
    <p:extLst>
      <p:ext uri="{BB962C8B-B14F-4D97-AF65-F5344CB8AC3E}">
        <p14:creationId xmlns:p14="http://schemas.microsoft.com/office/powerpoint/2010/main" val="110496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2940916" y="221673"/>
            <a:ext cx="6457950" cy="6426272"/>
          </a:xfrm>
          <a:prstGeom prst="rect">
            <a:avLst/>
          </a:prstGeom>
        </p:spPr>
      </p:pic>
    </p:spTree>
    <p:custDataLst>
      <p:tags r:id="rId1"/>
    </p:custDataLst>
    <p:extLst>
      <p:ext uri="{BB962C8B-B14F-4D97-AF65-F5344CB8AC3E}">
        <p14:creationId xmlns:p14="http://schemas.microsoft.com/office/powerpoint/2010/main" val="231903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089892" y="2769646"/>
            <a:ext cx="1070494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How are you going to test your project during each stage of your development? Simple tests to check for validation.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Students over think this. Think about basic validation tests you will need to do. For example: if during iteration 2 you are developing the new high score component, you might have a table like this: </a:t>
            </a:r>
          </a:p>
          <a:p>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Each of the tests needs to be justified, why are you choosing to test this now? </a:t>
            </a:r>
          </a:p>
        </p:txBody>
      </p:sp>
      <p:pic>
        <p:nvPicPr>
          <p:cNvPr id="3" name="Picture 2"/>
          <p:cNvPicPr>
            <a:picLocks noChangeAspect="1"/>
          </p:cNvPicPr>
          <p:nvPr/>
        </p:nvPicPr>
        <p:blipFill>
          <a:blip r:embed="rId3"/>
          <a:stretch>
            <a:fillRect/>
          </a:stretch>
        </p:blipFill>
        <p:spPr>
          <a:xfrm>
            <a:off x="2527299" y="1476432"/>
            <a:ext cx="6324600" cy="762000"/>
          </a:xfrm>
          <a:prstGeom prst="rect">
            <a:avLst/>
          </a:prstGeom>
          <a:ln w="228600" cap="sq" cmpd="thickThin">
            <a:solidFill>
              <a:srgbClr val="000000"/>
            </a:solidFill>
            <a:prstDash val="solid"/>
            <a:miter lim="800000"/>
          </a:ln>
          <a:effectLst>
            <a:innerShdw blurRad="76200">
              <a:srgbClr val="000000"/>
            </a:innerShdw>
          </a:effectLst>
        </p:spPr>
      </p:pic>
      <p:graphicFrame>
        <p:nvGraphicFramePr>
          <p:cNvPr id="5" name="Table 4"/>
          <p:cNvGraphicFramePr>
            <a:graphicFrameLocks noGrp="1"/>
          </p:cNvGraphicFramePr>
          <p:nvPr>
            <p:extLst>
              <p:ext uri="{D42A27DB-BD31-4B8C-83A1-F6EECF244321}">
                <p14:modId xmlns:p14="http://schemas.microsoft.com/office/powerpoint/2010/main" val="1756407656"/>
              </p:ext>
            </p:extLst>
          </p:nvPr>
        </p:nvGraphicFramePr>
        <p:xfrm>
          <a:off x="1542473" y="4256088"/>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20280548"/>
                    </a:ext>
                  </a:extLst>
                </a:gridCol>
                <a:gridCol w="2709333">
                  <a:extLst>
                    <a:ext uri="{9D8B030D-6E8A-4147-A177-3AD203B41FA5}">
                      <a16:colId xmlns:a16="http://schemas.microsoft.com/office/drawing/2014/main" val="1471983197"/>
                    </a:ext>
                  </a:extLst>
                </a:gridCol>
                <a:gridCol w="2709333">
                  <a:extLst>
                    <a:ext uri="{9D8B030D-6E8A-4147-A177-3AD203B41FA5}">
                      <a16:colId xmlns:a16="http://schemas.microsoft.com/office/drawing/2014/main" val="794894141"/>
                    </a:ext>
                  </a:extLst>
                </a:gridCol>
              </a:tblGrid>
              <a:tr h="370840">
                <a:tc>
                  <a:txBody>
                    <a:bodyPr/>
                    <a:lstStyle/>
                    <a:p>
                      <a:r>
                        <a:rPr lang="en-GB" dirty="0"/>
                        <a:t>Test Data</a:t>
                      </a:r>
                    </a:p>
                  </a:txBody>
                  <a:tcPr/>
                </a:tc>
                <a:tc>
                  <a:txBody>
                    <a:bodyPr/>
                    <a:lstStyle/>
                    <a:p>
                      <a:r>
                        <a:rPr lang="en-GB" dirty="0"/>
                        <a:t>Type</a:t>
                      </a:r>
                    </a:p>
                  </a:txBody>
                  <a:tcPr/>
                </a:tc>
                <a:tc>
                  <a:txBody>
                    <a:bodyPr/>
                    <a:lstStyle/>
                    <a:p>
                      <a:r>
                        <a:rPr lang="en-GB" dirty="0"/>
                        <a:t>Justification</a:t>
                      </a:r>
                    </a:p>
                  </a:txBody>
                  <a:tcPr/>
                </a:tc>
                <a:extLst>
                  <a:ext uri="{0D108BD9-81ED-4DB2-BD59-A6C34878D82A}">
                    <a16:rowId xmlns:a16="http://schemas.microsoft.com/office/drawing/2014/main" val="3428430463"/>
                  </a:ext>
                </a:extLst>
              </a:tr>
              <a:tr h="370840">
                <a:tc>
                  <a:txBody>
                    <a:bodyPr/>
                    <a:lstStyle/>
                    <a:p>
                      <a:r>
                        <a:rPr lang="en-GB" baseline="0" dirty="0"/>
                        <a:t> </a:t>
                      </a:r>
                      <a:r>
                        <a:rPr lang="en-GB" baseline="0" dirty="0" err="1"/>
                        <a:t>new_score</a:t>
                      </a:r>
                      <a:r>
                        <a:rPr lang="en-GB" baseline="0" dirty="0"/>
                        <a:t> &gt; </a:t>
                      </a:r>
                      <a:r>
                        <a:rPr lang="en-GB" baseline="0" dirty="0" err="1"/>
                        <a:t>highest_score</a:t>
                      </a:r>
                      <a:endParaRPr lang="en-GB" dirty="0"/>
                    </a:p>
                  </a:txBody>
                  <a:tcPr/>
                </a:tc>
                <a:tc>
                  <a:txBody>
                    <a:bodyPr/>
                    <a:lstStyle/>
                    <a:p>
                      <a:r>
                        <a:rPr lang="en-GB" dirty="0"/>
                        <a:t>Valid</a:t>
                      </a:r>
                    </a:p>
                  </a:txBody>
                  <a:tcPr/>
                </a:tc>
                <a:tc rowSpan="2">
                  <a:txBody>
                    <a:bodyPr/>
                    <a:lstStyle/>
                    <a:p>
                      <a:r>
                        <a:rPr lang="en-GB" dirty="0"/>
                        <a:t>Need</a:t>
                      </a:r>
                      <a:r>
                        <a:rPr lang="en-GB" baseline="0" dirty="0"/>
                        <a:t> to record current new score as highest score if the new score is higher</a:t>
                      </a:r>
                      <a:endParaRPr lang="en-GB" dirty="0"/>
                    </a:p>
                  </a:txBody>
                  <a:tcPr/>
                </a:tc>
                <a:extLst>
                  <a:ext uri="{0D108BD9-81ED-4DB2-BD59-A6C34878D82A}">
                    <a16:rowId xmlns:a16="http://schemas.microsoft.com/office/drawing/2014/main" val="2078972089"/>
                  </a:ext>
                </a:extLst>
              </a:tr>
              <a:tr h="370840">
                <a:tc>
                  <a:txBody>
                    <a:bodyPr/>
                    <a:lstStyle/>
                    <a:p>
                      <a:r>
                        <a:rPr lang="en-GB" dirty="0" err="1"/>
                        <a:t>New_score</a:t>
                      </a:r>
                      <a:r>
                        <a:rPr lang="en-GB" dirty="0"/>
                        <a:t> &lt; </a:t>
                      </a:r>
                      <a:r>
                        <a:rPr lang="en-GB" dirty="0" err="1"/>
                        <a:t>highest_score</a:t>
                      </a:r>
                      <a:endParaRPr lang="en-GB" dirty="0"/>
                    </a:p>
                  </a:txBody>
                  <a:tcPr/>
                </a:tc>
                <a:tc>
                  <a:txBody>
                    <a:bodyPr/>
                    <a:lstStyle/>
                    <a:p>
                      <a:r>
                        <a:rPr lang="en-GB" dirty="0"/>
                        <a:t>Invalid</a:t>
                      </a:r>
                    </a:p>
                  </a:txBody>
                  <a:tcPr/>
                </a:tc>
                <a:tc vMerge="1">
                  <a:txBody>
                    <a:bodyPr/>
                    <a:lstStyle/>
                    <a:p>
                      <a:endParaRPr lang="en-GB" dirty="0"/>
                    </a:p>
                  </a:txBody>
                  <a:tcPr/>
                </a:tc>
                <a:extLst>
                  <a:ext uri="{0D108BD9-81ED-4DB2-BD59-A6C34878D82A}">
                    <a16:rowId xmlns:a16="http://schemas.microsoft.com/office/drawing/2014/main" val="1106329974"/>
                  </a:ext>
                </a:extLst>
              </a:tr>
            </a:tbl>
          </a:graphicData>
        </a:graphic>
      </p:graphicFrame>
    </p:spTree>
    <p:custDataLst>
      <p:tags r:id="rId1"/>
    </p:custDataLst>
    <p:extLst>
      <p:ext uri="{BB962C8B-B14F-4D97-AF65-F5344CB8AC3E}">
        <p14:creationId xmlns:p14="http://schemas.microsoft.com/office/powerpoint/2010/main" val="352432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2614612" y="566738"/>
            <a:ext cx="6962775" cy="5610225"/>
          </a:xfrm>
          <a:prstGeom prst="rect">
            <a:avLst/>
          </a:prstGeom>
        </p:spPr>
      </p:pic>
    </p:spTree>
    <p:custDataLst>
      <p:tags r:id="rId1"/>
    </p:custDataLst>
    <p:extLst>
      <p:ext uri="{BB962C8B-B14F-4D97-AF65-F5344CB8AC3E}">
        <p14:creationId xmlns:p14="http://schemas.microsoft.com/office/powerpoint/2010/main" val="377460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071419" y="4673599"/>
            <a:ext cx="107049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This should include a top down structured diagram of all of the key components of your project.</a:t>
            </a:r>
          </a:p>
          <a:p>
            <a:endParaRPr lang="en-GB" dirty="0"/>
          </a:p>
          <a:p>
            <a:pPr marL="285750" indent="-285750">
              <a:buFont typeface="Arial" panose="020B0604020202020204" pitchFamily="34" charset="0"/>
              <a:buChar char="•"/>
            </a:pPr>
            <a:r>
              <a:rPr lang="en-GB" dirty="0"/>
              <a:t>For most A-level projects this will be quite a complex diagram.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mark scheme points go hand in hand. </a:t>
            </a:r>
          </a:p>
          <a:p>
            <a:r>
              <a:rPr lang="en-GB" dirty="0"/>
              <a:t> </a:t>
            </a:r>
          </a:p>
        </p:txBody>
      </p:sp>
      <p:pic>
        <p:nvPicPr>
          <p:cNvPr id="5" name="Picture 4"/>
          <p:cNvPicPr>
            <a:picLocks noChangeAspect="1"/>
          </p:cNvPicPr>
          <p:nvPr/>
        </p:nvPicPr>
        <p:blipFill>
          <a:blip r:embed="rId3"/>
          <a:stretch>
            <a:fillRect/>
          </a:stretch>
        </p:blipFill>
        <p:spPr>
          <a:xfrm>
            <a:off x="2530763" y="1487126"/>
            <a:ext cx="6687127" cy="2743055"/>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2363946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967037" y="152688"/>
            <a:ext cx="6257925" cy="6597793"/>
          </a:xfrm>
          <a:prstGeom prst="rect">
            <a:avLst/>
          </a:prstGeom>
        </p:spPr>
      </p:pic>
    </p:spTree>
    <p:custDataLst>
      <p:tags r:id="rId1"/>
    </p:custDataLst>
    <p:extLst>
      <p:ext uri="{BB962C8B-B14F-4D97-AF65-F5344CB8AC3E}">
        <p14:creationId xmlns:p14="http://schemas.microsoft.com/office/powerpoint/2010/main" val="246181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089892" y="2769646"/>
            <a:ext cx="10704945" cy="3416320"/>
          </a:xfrm>
          <a:prstGeom prst="rect">
            <a:avLst/>
          </a:prstGeom>
          <a:noFill/>
        </p:spPr>
        <p:txBody>
          <a:bodyPr wrap="square" rtlCol="0">
            <a:spAutoFit/>
          </a:bodyPr>
          <a:lstStyle/>
          <a:p>
            <a:pPr marL="285750" indent="-285750">
              <a:buFont typeface="Arial" panose="020B0604020202020204" pitchFamily="34" charset="0"/>
              <a:buChar char="•"/>
            </a:pPr>
            <a:r>
              <a:rPr lang="en-GB" dirty="0"/>
              <a:t>This should be a test table that you will use again in your evaluation. What will you be testing post development to make sure it has met your success criteria and met the requirements set out in your analysis.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Another table like the one below will be perfect: </a:t>
            </a:r>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Each of the tests needs to be justified, why are you choosing to test this? Reference your success criteria and parts your design section if you need to. </a:t>
            </a:r>
          </a:p>
        </p:txBody>
      </p:sp>
      <p:pic>
        <p:nvPicPr>
          <p:cNvPr id="4" name="Picture 3"/>
          <p:cNvPicPr>
            <a:picLocks noChangeAspect="1"/>
          </p:cNvPicPr>
          <p:nvPr/>
        </p:nvPicPr>
        <p:blipFill>
          <a:blip r:embed="rId3"/>
          <a:stretch>
            <a:fillRect/>
          </a:stretch>
        </p:blipFill>
        <p:spPr>
          <a:xfrm>
            <a:off x="2744354" y="1525677"/>
            <a:ext cx="6019800" cy="762000"/>
          </a:xfrm>
          <a:prstGeom prst="rect">
            <a:avLst/>
          </a:prstGeom>
          <a:ln w="228600" cap="sq" cmpd="thickThin">
            <a:solidFill>
              <a:srgbClr val="000000"/>
            </a:solidFill>
            <a:prstDash val="solid"/>
            <a:miter lim="800000"/>
          </a:ln>
          <a:effectLst>
            <a:innerShdw blurRad="76200">
              <a:srgbClr val="000000"/>
            </a:innerShdw>
          </a:effectLst>
        </p:spPr>
      </p:pic>
      <p:graphicFrame>
        <p:nvGraphicFramePr>
          <p:cNvPr id="7" name="Table 6"/>
          <p:cNvGraphicFramePr>
            <a:graphicFrameLocks noGrp="1"/>
          </p:cNvGraphicFramePr>
          <p:nvPr>
            <p:extLst>
              <p:ext uri="{D42A27DB-BD31-4B8C-83A1-F6EECF244321}">
                <p14:modId xmlns:p14="http://schemas.microsoft.com/office/powerpoint/2010/main" val="345700716"/>
              </p:ext>
            </p:extLst>
          </p:nvPr>
        </p:nvGraphicFramePr>
        <p:xfrm>
          <a:off x="1459343" y="4146357"/>
          <a:ext cx="7472220" cy="1010920"/>
        </p:xfrm>
        <a:graphic>
          <a:graphicData uri="http://schemas.openxmlformats.org/drawingml/2006/table">
            <a:tbl>
              <a:tblPr firstRow="1" bandRow="1">
                <a:tableStyleId>{5C22544A-7EE6-4342-B048-85BDC9FD1C3A}</a:tableStyleId>
              </a:tblPr>
              <a:tblGrid>
                <a:gridCol w="1868055">
                  <a:extLst>
                    <a:ext uri="{9D8B030D-6E8A-4147-A177-3AD203B41FA5}">
                      <a16:colId xmlns:a16="http://schemas.microsoft.com/office/drawing/2014/main" val="1251422049"/>
                    </a:ext>
                  </a:extLst>
                </a:gridCol>
                <a:gridCol w="1868055">
                  <a:extLst>
                    <a:ext uri="{9D8B030D-6E8A-4147-A177-3AD203B41FA5}">
                      <a16:colId xmlns:a16="http://schemas.microsoft.com/office/drawing/2014/main" val="3375498047"/>
                    </a:ext>
                  </a:extLst>
                </a:gridCol>
                <a:gridCol w="1868055">
                  <a:extLst>
                    <a:ext uri="{9D8B030D-6E8A-4147-A177-3AD203B41FA5}">
                      <a16:colId xmlns:a16="http://schemas.microsoft.com/office/drawing/2014/main" val="2802188325"/>
                    </a:ext>
                  </a:extLst>
                </a:gridCol>
                <a:gridCol w="1868055">
                  <a:extLst>
                    <a:ext uri="{9D8B030D-6E8A-4147-A177-3AD203B41FA5}">
                      <a16:colId xmlns:a16="http://schemas.microsoft.com/office/drawing/2014/main" val="2252321290"/>
                    </a:ext>
                  </a:extLst>
                </a:gridCol>
              </a:tblGrid>
              <a:tr h="370840">
                <a:tc>
                  <a:txBody>
                    <a:bodyPr/>
                    <a:lstStyle/>
                    <a:p>
                      <a:r>
                        <a:rPr lang="en-GB" dirty="0"/>
                        <a:t>Test </a:t>
                      </a:r>
                    </a:p>
                  </a:txBody>
                  <a:tcPr/>
                </a:tc>
                <a:tc>
                  <a:txBody>
                    <a:bodyPr/>
                    <a:lstStyle/>
                    <a:p>
                      <a:r>
                        <a:rPr lang="en-GB" dirty="0"/>
                        <a:t>Description</a:t>
                      </a:r>
                    </a:p>
                  </a:txBody>
                  <a:tcPr/>
                </a:tc>
                <a:tc>
                  <a:txBody>
                    <a:bodyPr/>
                    <a:lstStyle/>
                    <a:p>
                      <a:r>
                        <a:rPr lang="en-GB" dirty="0"/>
                        <a:t>Expected</a:t>
                      </a:r>
                      <a:r>
                        <a:rPr lang="en-GB" baseline="0" dirty="0"/>
                        <a:t> outcome</a:t>
                      </a:r>
                      <a:endParaRPr lang="en-GB" dirty="0"/>
                    </a:p>
                  </a:txBody>
                  <a:tcPr/>
                </a:tc>
                <a:tc>
                  <a:txBody>
                    <a:bodyPr/>
                    <a:lstStyle/>
                    <a:p>
                      <a:r>
                        <a:rPr lang="en-GB" dirty="0"/>
                        <a:t>Justification </a:t>
                      </a:r>
                    </a:p>
                  </a:txBody>
                  <a:tcPr/>
                </a:tc>
                <a:extLst>
                  <a:ext uri="{0D108BD9-81ED-4DB2-BD59-A6C34878D82A}">
                    <a16:rowId xmlns:a16="http://schemas.microsoft.com/office/drawing/2014/main" val="2708153720"/>
                  </a:ext>
                </a:extLst>
              </a:tr>
              <a:tr h="370840">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741048040"/>
                  </a:ext>
                </a:extLst>
              </a:tr>
            </a:tbl>
          </a:graphicData>
        </a:graphic>
      </p:graphicFrame>
    </p:spTree>
    <p:custDataLst>
      <p:tags r:id="rId1"/>
    </p:custDataLst>
    <p:extLst>
      <p:ext uri="{BB962C8B-B14F-4D97-AF65-F5344CB8AC3E}">
        <p14:creationId xmlns:p14="http://schemas.microsoft.com/office/powerpoint/2010/main" val="2763847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2928937" y="66675"/>
            <a:ext cx="6334125" cy="6724650"/>
          </a:xfrm>
          <a:prstGeom prst="rect">
            <a:avLst/>
          </a:prstGeom>
        </p:spPr>
      </p:pic>
    </p:spTree>
    <p:custDataLst>
      <p:tags r:id="rId1"/>
    </p:custDataLst>
    <p:extLst>
      <p:ext uri="{BB962C8B-B14F-4D97-AF65-F5344CB8AC3E}">
        <p14:creationId xmlns:p14="http://schemas.microsoft.com/office/powerpoint/2010/main" val="128697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2895600" y="0"/>
            <a:ext cx="6400800" cy="6742111"/>
          </a:xfrm>
          <a:prstGeom prst="rect">
            <a:avLst/>
          </a:prstGeom>
        </p:spPr>
      </p:pic>
    </p:spTree>
    <p:custDataLst>
      <p:tags r:id="rId1"/>
    </p:custDataLst>
    <p:extLst>
      <p:ext uri="{BB962C8B-B14F-4D97-AF65-F5344CB8AC3E}">
        <p14:creationId xmlns:p14="http://schemas.microsoft.com/office/powerpoint/2010/main" val="3695881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2208501" y="365124"/>
            <a:ext cx="7240299" cy="6140645"/>
          </a:xfrm>
          <a:prstGeom prst="rect">
            <a:avLst/>
          </a:prstGeom>
        </p:spPr>
      </p:pic>
    </p:spTree>
    <p:custDataLst>
      <p:tags r:id="rId1"/>
    </p:custDataLst>
    <p:extLst>
      <p:ext uri="{BB962C8B-B14F-4D97-AF65-F5344CB8AC3E}">
        <p14:creationId xmlns:p14="http://schemas.microsoft.com/office/powerpoint/2010/main" val="381247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82783" y="383600"/>
            <a:ext cx="10515600" cy="872545"/>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3600" b="1" dirty="0"/>
              <a:t>Require – Teacher advice</a:t>
            </a:r>
            <a:endParaRPr lang="en-GB" sz="3600" dirty="0"/>
          </a:p>
        </p:txBody>
      </p:sp>
      <p:sp>
        <p:nvSpPr>
          <p:cNvPr id="5" name="TextBox 4"/>
          <p:cNvSpPr txBox="1"/>
          <p:nvPr/>
        </p:nvSpPr>
        <p:spPr>
          <a:xfrm>
            <a:off x="782783" y="1514764"/>
            <a:ext cx="10515600" cy="5447645"/>
          </a:xfrm>
          <a:prstGeom prst="rect">
            <a:avLst/>
          </a:prstGeom>
          <a:noFill/>
        </p:spPr>
        <p:txBody>
          <a:bodyPr wrap="square" rtlCol="0">
            <a:spAutoFit/>
          </a:bodyPr>
          <a:lstStyle/>
          <a:p>
            <a:pPr marL="285750" indent="-285750">
              <a:buFont typeface="Arial" panose="020B0604020202020204" pitchFamily="34" charset="0"/>
              <a:buChar char="•"/>
            </a:pPr>
            <a:r>
              <a:rPr lang="en-GB" sz="2400" dirty="0"/>
              <a:t>Follow the mark scheme. Copy and paste the headings for the higher band into your report and then use them as headings to make sure you are meeting them.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It’s a big section (15 marks) with a lot of work that needs to be done. You have lots of diagrams and algorithms to include, make sure you plan this out.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b="1" dirty="0"/>
              <a:t>JUSTIFICATION </a:t>
            </a:r>
            <a:r>
              <a:rPr lang="en-GB" sz="2400" dirty="0"/>
              <a:t>is the most important word in the higher band of the mark scheme.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If you are stuck, do the following: </a:t>
            </a:r>
          </a:p>
          <a:p>
            <a:pPr marL="742950" lvl="1" indent="-285750">
              <a:buFont typeface="Arial" panose="020B0604020202020204" pitchFamily="34" charset="0"/>
              <a:buChar char="•"/>
            </a:pPr>
            <a:r>
              <a:rPr lang="en-GB" sz="2400" dirty="0"/>
              <a:t>Use Candidate examples on OneNote</a:t>
            </a:r>
          </a:p>
          <a:p>
            <a:pPr marL="742950" lvl="1" indent="-285750">
              <a:buFont typeface="Arial" panose="020B0604020202020204" pitchFamily="34" charset="0"/>
              <a:buChar char="•"/>
            </a:pPr>
            <a:r>
              <a:rPr lang="en-GB" sz="2400" dirty="0"/>
              <a:t>Read through the guidance on Firefly. </a:t>
            </a:r>
          </a:p>
          <a:p>
            <a:pPr marL="742950" lvl="1" indent="-285750">
              <a:buFont typeface="Arial" panose="020B0604020202020204" pitchFamily="34" charset="0"/>
              <a:buChar char="•"/>
            </a:pPr>
            <a:r>
              <a:rPr lang="en-GB" sz="2400" dirty="0"/>
              <a:t>Contact us for advice. </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p:txBody>
      </p:sp>
    </p:spTree>
    <p:custDataLst>
      <p:tags r:id="rId1"/>
    </p:custDataLst>
    <p:extLst>
      <p:ext uri="{BB962C8B-B14F-4D97-AF65-F5344CB8AC3E}">
        <p14:creationId xmlns:p14="http://schemas.microsoft.com/office/powerpoint/2010/main" val="1573276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5057"/>
          </a:xfrm>
        </p:spPr>
        <p:style>
          <a:lnRef idx="1">
            <a:schemeClr val="accent1"/>
          </a:lnRef>
          <a:fillRef idx="3">
            <a:schemeClr val="accent1"/>
          </a:fillRef>
          <a:effectRef idx="2">
            <a:schemeClr val="accent1"/>
          </a:effectRef>
          <a:fontRef idx="minor">
            <a:schemeClr val="lt1"/>
          </a:fontRef>
        </p:style>
        <p:txBody>
          <a:bodyPr>
            <a:normAutofit/>
          </a:bodyPr>
          <a:lstStyle/>
          <a:p>
            <a:r>
              <a:rPr lang="en-GB" sz="5400" b="1" dirty="0"/>
              <a:t>Action – Implement Design Section</a:t>
            </a:r>
          </a:p>
        </p:txBody>
      </p:sp>
      <p:sp>
        <p:nvSpPr>
          <p:cNvPr id="3" name="Content Placeholder 2"/>
          <p:cNvSpPr>
            <a:spLocks noGrp="1"/>
          </p:cNvSpPr>
          <p:nvPr>
            <p:ph idx="1"/>
          </p:nvPr>
        </p:nvSpPr>
        <p:spPr/>
        <p:txBody>
          <a:bodyPr/>
          <a:lstStyle/>
          <a:p>
            <a:r>
              <a:rPr lang="en-GB" dirty="0"/>
              <a:t>The next deadline is 22nd July for the Design section. </a:t>
            </a:r>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1F25F7B2-9B6D-4EF2-8F62-5A966B4425F6}"/>
              </a:ext>
            </a:extLst>
          </p:cNvPr>
          <p:cNvPicPr>
            <a:picLocks noChangeAspect="1"/>
          </p:cNvPicPr>
          <p:nvPr/>
        </p:nvPicPr>
        <p:blipFill>
          <a:blip r:embed="rId3"/>
          <a:stretch>
            <a:fillRect/>
          </a:stretch>
        </p:blipFill>
        <p:spPr>
          <a:xfrm>
            <a:off x="1041621" y="2302778"/>
            <a:ext cx="9843715" cy="4351337"/>
          </a:xfrm>
          <a:prstGeom prst="rect">
            <a:avLst/>
          </a:prstGeom>
        </p:spPr>
      </p:pic>
    </p:spTree>
    <p:custDataLst>
      <p:tags r:id="rId1"/>
    </p:custDataLst>
    <p:extLst>
      <p:ext uri="{BB962C8B-B14F-4D97-AF65-F5344CB8AC3E}">
        <p14:creationId xmlns:p14="http://schemas.microsoft.com/office/powerpoint/2010/main" val="997923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0398"/>
            <a:ext cx="10515600" cy="918729"/>
          </a:xfrm>
        </p:spPr>
        <p:style>
          <a:lnRef idx="1">
            <a:schemeClr val="accent1"/>
          </a:lnRef>
          <a:fillRef idx="3">
            <a:schemeClr val="accent1"/>
          </a:fillRef>
          <a:effectRef idx="2">
            <a:schemeClr val="accent1"/>
          </a:effectRef>
          <a:fontRef idx="minor">
            <a:schemeClr val="lt1"/>
          </a:fontRef>
        </p:style>
        <p:txBody>
          <a:bodyPr/>
          <a:lstStyle/>
          <a:p>
            <a:r>
              <a:rPr lang="en-GB" b="1" dirty="0"/>
              <a:t>Review - Design</a:t>
            </a:r>
          </a:p>
        </p:txBody>
      </p:sp>
      <p:pic>
        <p:nvPicPr>
          <p:cNvPr id="4" name="Content Placeholder 3"/>
          <p:cNvPicPr>
            <a:picLocks noGrp="1" noChangeAspect="1"/>
          </p:cNvPicPr>
          <p:nvPr>
            <p:ph idx="1"/>
          </p:nvPr>
        </p:nvPicPr>
        <p:blipFill>
          <a:blip r:embed="rId3"/>
          <a:stretch>
            <a:fillRect/>
          </a:stretch>
        </p:blipFill>
        <p:spPr>
          <a:xfrm>
            <a:off x="508000" y="1099127"/>
            <a:ext cx="10855036" cy="5569527"/>
          </a:xfrm>
          <a:prstGeom prst="rect">
            <a:avLst/>
          </a:prstGeom>
        </p:spPr>
      </p:pic>
      <p:sp>
        <p:nvSpPr>
          <p:cNvPr id="13" name="Rounded Rectangle 12"/>
          <p:cNvSpPr/>
          <p:nvPr/>
        </p:nvSpPr>
        <p:spPr>
          <a:xfrm>
            <a:off x="7603958" y="1982415"/>
            <a:ext cx="3638349" cy="4206240"/>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10344727" y="2466110"/>
            <a:ext cx="748146" cy="2032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8564150" y="3977008"/>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9423131" y="3411428"/>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8778627" y="4325534"/>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9114734" y="4691515"/>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8806336" y="5057496"/>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8780667" y="5470285"/>
            <a:ext cx="616795" cy="21705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88728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3384"/>
          </a:xfrm>
        </p:spPr>
        <p:style>
          <a:lnRef idx="1">
            <a:schemeClr val="accent1"/>
          </a:lnRef>
          <a:fillRef idx="3">
            <a:schemeClr val="accent1"/>
          </a:fillRef>
          <a:effectRef idx="2">
            <a:schemeClr val="accent1"/>
          </a:effectRef>
          <a:fontRef idx="minor">
            <a:schemeClr val="lt1"/>
          </a:fontRef>
        </p:style>
        <p:txBody>
          <a:bodyPr/>
          <a:lstStyle/>
          <a:p>
            <a:r>
              <a:rPr lang="en-GB" b="1" dirty="0"/>
              <a:t>Review </a:t>
            </a:r>
          </a:p>
        </p:txBody>
      </p:sp>
      <p:pic>
        <p:nvPicPr>
          <p:cNvPr id="5" name="Picture 4"/>
          <p:cNvPicPr>
            <a:picLocks noChangeAspect="1"/>
          </p:cNvPicPr>
          <p:nvPr/>
        </p:nvPicPr>
        <p:blipFill>
          <a:blip r:embed="rId3"/>
          <a:stretch>
            <a:fillRect/>
          </a:stretch>
        </p:blipFill>
        <p:spPr>
          <a:xfrm>
            <a:off x="1013691" y="1413597"/>
            <a:ext cx="10515600" cy="4893774"/>
          </a:xfrm>
          <a:prstGeom prst="rect">
            <a:avLst/>
          </a:prstGeom>
        </p:spPr>
      </p:pic>
    </p:spTree>
    <p:custDataLst>
      <p:tags r:id="rId1"/>
    </p:custDataLst>
    <p:extLst>
      <p:ext uri="{BB962C8B-B14F-4D97-AF65-F5344CB8AC3E}">
        <p14:creationId xmlns:p14="http://schemas.microsoft.com/office/powerpoint/2010/main" val="201648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70" y="279964"/>
            <a:ext cx="11980459" cy="6425636"/>
          </a:xfrm>
          <a:prstGeom prst="rect">
            <a:avLst/>
          </a:prstGeom>
          <a:noFill/>
          <a:ln>
            <a:noFill/>
          </a:ln>
        </p:spPr>
      </p:pic>
    </p:spTree>
    <p:custDataLst>
      <p:tags r:id="rId1"/>
    </p:custDataLst>
    <p:extLst>
      <p:ext uri="{BB962C8B-B14F-4D97-AF65-F5344CB8AC3E}">
        <p14:creationId xmlns:p14="http://schemas.microsoft.com/office/powerpoint/2010/main" val="3597420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5412" y="221672"/>
            <a:ext cx="9401175" cy="6539345"/>
          </a:xfrm>
          <a:prstGeom prst="rect">
            <a:avLst/>
          </a:prstGeom>
        </p:spPr>
      </p:pic>
    </p:spTree>
    <p:custDataLst>
      <p:tags r:id="rId1"/>
    </p:custDataLst>
    <p:extLst>
      <p:ext uri="{BB962C8B-B14F-4D97-AF65-F5344CB8AC3E}">
        <p14:creationId xmlns:p14="http://schemas.microsoft.com/office/powerpoint/2010/main" val="15983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3"/>
          <a:stretch>
            <a:fillRect/>
          </a:stretch>
        </p:blipFill>
        <p:spPr>
          <a:xfrm>
            <a:off x="179676" y="365125"/>
            <a:ext cx="11610975" cy="5410200"/>
          </a:xfrm>
          <a:prstGeom prst="rect">
            <a:avLst/>
          </a:prstGeom>
        </p:spPr>
      </p:pic>
    </p:spTree>
    <p:custDataLst>
      <p:tags r:id="rId1"/>
    </p:custDataLst>
    <p:extLst>
      <p:ext uri="{BB962C8B-B14F-4D97-AF65-F5344CB8AC3E}">
        <p14:creationId xmlns:p14="http://schemas.microsoft.com/office/powerpoint/2010/main" val="2635874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3"/>
          <a:stretch>
            <a:fillRect/>
          </a:stretch>
        </p:blipFill>
        <p:spPr>
          <a:xfrm>
            <a:off x="1207510" y="232352"/>
            <a:ext cx="9610725" cy="6153150"/>
          </a:xfrm>
          <a:prstGeom prst="rect">
            <a:avLst/>
          </a:prstGeom>
        </p:spPr>
      </p:pic>
    </p:spTree>
    <p:custDataLst>
      <p:tags r:id="rId1"/>
    </p:custDataLst>
    <p:extLst>
      <p:ext uri="{BB962C8B-B14F-4D97-AF65-F5344CB8AC3E}">
        <p14:creationId xmlns:p14="http://schemas.microsoft.com/office/powerpoint/2010/main" val="2955553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01" y="182705"/>
            <a:ext cx="10515600" cy="844839"/>
          </a:xfrm>
        </p:spPr>
        <p:txBody>
          <a:bodyPr>
            <a:normAutofit/>
          </a:bodyPr>
          <a:lstStyle/>
          <a:p>
            <a:r>
              <a:rPr lang="en-GB" sz="5400" b="1" dirty="0"/>
              <a:t>Programs to use </a:t>
            </a:r>
          </a:p>
        </p:txBody>
      </p:sp>
      <p:pic>
        <p:nvPicPr>
          <p:cNvPr id="4" name="Picture 3"/>
          <p:cNvPicPr>
            <a:picLocks noChangeAspect="1"/>
          </p:cNvPicPr>
          <p:nvPr/>
        </p:nvPicPr>
        <p:blipFill>
          <a:blip r:embed="rId3"/>
          <a:stretch>
            <a:fillRect/>
          </a:stretch>
        </p:blipFill>
        <p:spPr>
          <a:xfrm>
            <a:off x="345726" y="2263920"/>
            <a:ext cx="5584193" cy="2378509"/>
          </a:xfrm>
          <a:prstGeom prst="rect">
            <a:avLst/>
          </a:prstGeom>
        </p:spPr>
      </p:pic>
      <p:sp>
        <p:nvSpPr>
          <p:cNvPr id="5" name="TextBox 4"/>
          <p:cNvSpPr txBox="1"/>
          <p:nvPr/>
        </p:nvSpPr>
        <p:spPr>
          <a:xfrm>
            <a:off x="489527" y="4627419"/>
            <a:ext cx="4331855" cy="461665"/>
          </a:xfrm>
          <a:prstGeom prst="rect">
            <a:avLst/>
          </a:prstGeom>
          <a:noFill/>
        </p:spPr>
        <p:txBody>
          <a:bodyPr wrap="square" rtlCol="0">
            <a:spAutoFit/>
          </a:bodyPr>
          <a:lstStyle/>
          <a:p>
            <a:r>
              <a:rPr lang="en-GB" sz="2400" b="1" i="1" dirty="0"/>
              <a:t>Apps.diagrams.net</a:t>
            </a:r>
          </a:p>
        </p:txBody>
      </p:sp>
      <p:pic>
        <p:nvPicPr>
          <p:cNvPr id="1026" name="Picture 2" descr="Microsoft Visio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1496" y="2056246"/>
            <a:ext cx="2443637" cy="23275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491969" y="4504308"/>
            <a:ext cx="3694546" cy="707886"/>
          </a:xfrm>
          <a:prstGeom prst="rect">
            <a:avLst/>
          </a:prstGeom>
          <a:noFill/>
        </p:spPr>
        <p:txBody>
          <a:bodyPr wrap="square" rtlCol="0">
            <a:spAutoFit/>
          </a:bodyPr>
          <a:lstStyle/>
          <a:p>
            <a:pPr algn="ctr"/>
            <a:r>
              <a:rPr lang="en-GB" sz="2000" dirty="0"/>
              <a:t>Microsoft Visio (free with office 365 subscriptions) </a:t>
            </a:r>
          </a:p>
        </p:txBody>
      </p:sp>
    </p:spTree>
    <p:custDataLst>
      <p:tags r:id="rId1"/>
    </p:custDataLst>
    <p:extLst>
      <p:ext uri="{BB962C8B-B14F-4D97-AF65-F5344CB8AC3E}">
        <p14:creationId xmlns:p14="http://schemas.microsoft.com/office/powerpoint/2010/main" val="230148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3" y="171164"/>
            <a:ext cx="10515600" cy="872545"/>
          </a:xfrm>
        </p:spPr>
        <p:style>
          <a:lnRef idx="1">
            <a:schemeClr val="accent1"/>
          </a:lnRef>
          <a:fillRef idx="3">
            <a:schemeClr val="accent1"/>
          </a:fillRef>
          <a:effectRef idx="2">
            <a:schemeClr val="accent1"/>
          </a:effectRef>
          <a:fontRef idx="minor">
            <a:schemeClr val="lt1"/>
          </a:fontRef>
        </p:style>
        <p:txBody>
          <a:bodyPr>
            <a:normAutofit/>
          </a:bodyPr>
          <a:lstStyle/>
          <a:p>
            <a:r>
              <a:rPr lang="en-GB" sz="3600" b="1" dirty="0"/>
              <a:t>Require – Knowing the Mark scheme</a:t>
            </a:r>
            <a:endParaRPr lang="en-GB" sz="3600" dirty="0"/>
          </a:p>
        </p:txBody>
      </p:sp>
      <p:sp>
        <p:nvSpPr>
          <p:cNvPr id="6" name="TextBox 5"/>
          <p:cNvSpPr txBox="1"/>
          <p:nvPr/>
        </p:nvSpPr>
        <p:spPr>
          <a:xfrm>
            <a:off x="1117601" y="4396508"/>
            <a:ext cx="10704945"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Algorithms can be in the form of flowcharts and pseudo code.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At A-level I would expect to see both of these.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Pseudo code should be included. </a:t>
            </a:r>
          </a:p>
          <a:p>
            <a:pPr marL="285750" indent="-285750">
              <a:buFont typeface="Arial" panose="020B0604020202020204" pitchFamily="34" charset="0"/>
              <a:buChar char="•"/>
            </a:pPr>
            <a:endParaRPr lang="en-GB" dirty="0"/>
          </a:p>
        </p:txBody>
      </p:sp>
      <p:pic>
        <p:nvPicPr>
          <p:cNvPr id="4" name="Picture 3"/>
          <p:cNvPicPr>
            <a:picLocks noChangeAspect="1"/>
          </p:cNvPicPr>
          <p:nvPr/>
        </p:nvPicPr>
        <p:blipFill>
          <a:blip r:embed="rId3"/>
          <a:stretch>
            <a:fillRect/>
          </a:stretch>
        </p:blipFill>
        <p:spPr>
          <a:xfrm>
            <a:off x="2678257" y="1719983"/>
            <a:ext cx="6115050" cy="1390650"/>
          </a:xfrm>
          <a:prstGeom prst="rect">
            <a:avLst/>
          </a:prstGeom>
          <a:ln w="228600" cap="sq" cmpd="thickThin">
            <a:solidFill>
              <a:srgbClr val="000000"/>
            </a:solidFill>
            <a:prstDash val="solid"/>
            <a:miter lim="800000"/>
          </a:ln>
          <a:effectLst>
            <a:innerShdw blurRad="76200">
              <a:srgbClr val="000000"/>
            </a:innerShdw>
          </a:effectLst>
        </p:spPr>
      </p:pic>
    </p:spTree>
    <p:custDataLst>
      <p:tags r:id="rId1"/>
    </p:custDataLst>
    <p:extLst>
      <p:ext uri="{BB962C8B-B14F-4D97-AF65-F5344CB8AC3E}">
        <p14:creationId xmlns:p14="http://schemas.microsoft.com/office/powerpoint/2010/main" val="2946257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1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0.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3.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3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4.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5.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6.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7.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8.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9.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Widescreen</PresentationFormat>
  <Paragraphs>104</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Project Analysis feedback </vt:lpstr>
      <vt:lpstr>PowerPoint Presentation</vt:lpstr>
      <vt:lpstr>Require – Knowing the Mark scheme</vt:lpstr>
      <vt:lpstr>PowerPoint Presentation</vt:lpstr>
      <vt:lpstr>PowerPoint Presentation</vt:lpstr>
      <vt:lpstr>PowerPoint Presentation</vt:lpstr>
      <vt:lpstr>PowerPoint Presentation</vt:lpstr>
      <vt:lpstr>Programs to use </vt:lpstr>
      <vt:lpstr>Require – Knowing the Mark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 – Knowing the Mark scheme</vt:lpstr>
      <vt:lpstr>PowerPoint Presentation</vt:lpstr>
      <vt:lpstr>PowerPoint Presentation</vt:lpstr>
      <vt:lpstr>PowerPoint Presentation</vt:lpstr>
      <vt:lpstr>PowerPoint Presentation</vt:lpstr>
      <vt:lpstr>PowerPoint Presentation</vt:lpstr>
      <vt:lpstr>Require – Knowing the Mark scheme</vt:lpstr>
      <vt:lpstr>PowerPoint Presentation</vt:lpstr>
      <vt:lpstr>PowerPoint Presentation</vt:lpstr>
      <vt:lpstr>PowerPoint Presentation</vt:lpstr>
      <vt:lpstr>PowerPoint Presentation</vt:lpstr>
      <vt:lpstr>Require – Knowing the Mark scheme</vt:lpstr>
      <vt:lpstr>PowerPoint Presentation</vt:lpstr>
      <vt:lpstr>PowerPoint Presentation</vt:lpstr>
      <vt:lpstr>Require – Knowing the Mark scheme</vt:lpstr>
      <vt:lpstr>PowerPoint Presentation</vt:lpstr>
      <vt:lpstr>PowerPoint Presentation</vt:lpstr>
      <vt:lpstr>PowerPoint Presentation</vt:lpstr>
      <vt:lpstr>PowerPoint Presentation</vt:lpstr>
      <vt:lpstr>Action – Implement Design Section</vt:lpstr>
      <vt:lpstr>Review - Design</vt:lpstr>
      <vt:lpstr>Review </vt:lpstr>
    </vt:vector>
  </TitlesOfParts>
  <Company>Bishop Stopford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Page. Harriet</dc:creator>
  <cp:lastModifiedBy>Harriet Page</cp:lastModifiedBy>
  <cp:revision>31</cp:revision>
  <dcterms:created xsi:type="dcterms:W3CDTF">2020-06-22T18:50:16Z</dcterms:created>
  <dcterms:modified xsi:type="dcterms:W3CDTF">2022-06-23T14:38:53Z</dcterms:modified>
</cp:coreProperties>
</file>